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Verdana Pro Bold" charset="1" panose="020B0804030504040204"/>
      <p:regular r:id="rId18"/>
    </p:embeddedFont>
    <p:embeddedFont>
      <p:font typeface="Verdana Pro" charset="1" panose="020B0604030504040204"/>
      <p:regular r:id="rId19"/>
    </p:embeddedFont>
    <p:embeddedFont>
      <p:font typeface="Calibri (MS) Bold" charset="1" panose="020F070203040403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.png" Type="http://schemas.openxmlformats.org/officeDocument/2006/relationships/image"/><Relationship Id="rId12" Target="../media/image3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3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5GJdj6Ag.mp4" Type="http://schemas.openxmlformats.org/officeDocument/2006/relationships/video"/><Relationship Id="rId11" Target="../media/VAG5GJdj6Ag.mp4" Type="http://schemas.microsoft.com/office/2007/relationships/media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3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15721" y="6864192"/>
            <a:ext cx="6042650" cy="2473671"/>
            <a:chOff x="0" y="0"/>
            <a:chExt cx="8056867" cy="3298228"/>
          </a:xfrm>
        </p:grpSpPr>
        <p:sp>
          <p:nvSpPr>
            <p:cNvPr name="Freeform 5" id="5" descr="Ícone  Descrição gerada automaticamente"/>
            <p:cNvSpPr/>
            <p:nvPr/>
          </p:nvSpPr>
          <p:spPr>
            <a:xfrm flipH="false" flipV="false" rot="0">
              <a:off x="0" y="0"/>
              <a:ext cx="8056880" cy="3298190"/>
            </a:xfrm>
            <a:custGeom>
              <a:avLst/>
              <a:gdLst/>
              <a:ahLst/>
              <a:cxnLst/>
              <a:rect r="r" b="b" t="t" l="l"/>
              <a:pathLst>
                <a:path h="3298190" w="8056880">
                  <a:moveTo>
                    <a:pt x="0" y="0"/>
                  </a:moveTo>
                  <a:lnTo>
                    <a:pt x="8056880" y="0"/>
                  </a:lnTo>
                  <a:lnTo>
                    <a:pt x="8056880" y="3298190"/>
                  </a:lnTo>
                  <a:lnTo>
                    <a:pt x="0" y="3298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" r="0" b="-1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68290" y="7507895"/>
            <a:ext cx="2595516" cy="1636107"/>
            <a:chOff x="0" y="0"/>
            <a:chExt cx="3460688" cy="2181476"/>
          </a:xfrm>
        </p:grpSpPr>
        <p:sp>
          <p:nvSpPr>
            <p:cNvPr name="Freeform 7" id="7" descr="Forma  O conteúdo gerado por IA pode estar incorreto."/>
            <p:cNvSpPr/>
            <p:nvPr/>
          </p:nvSpPr>
          <p:spPr>
            <a:xfrm flipH="false" flipV="false" rot="0">
              <a:off x="0" y="0"/>
              <a:ext cx="3460750" cy="2181479"/>
            </a:xfrm>
            <a:custGeom>
              <a:avLst/>
              <a:gdLst/>
              <a:ahLst/>
              <a:cxnLst/>
              <a:rect r="r" b="b" t="t" l="l"/>
              <a:pathLst>
                <a:path h="2181479" w="3460750">
                  <a:moveTo>
                    <a:pt x="0" y="0"/>
                  </a:moveTo>
                  <a:lnTo>
                    <a:pt x="3460750" y="0"/>
                  </a:lnTo>
                  <a:lnTo>
                    <a:pt x="3460750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7" t="0" r="-5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82257" y="5894067"/>
            <a:ext cx="4392933" cy="4392933"/>
            <a:chOff x="0" y="0"/>
            <a:chExt cx="5857244" cy="5857244"/>
          </a:xfrm>
        </p:grpSpPr>
        <p:sp>
          <p:nvSpPr>
            <p:cNvPr name="Freeform 9" id="9" descr="Texto  O conteúdo gerado por IA pode estar incorreto."/>
            <p:cNvSpPr/>
            <p:nvPr/>
          </p:nvSpPr>
          <p:spPr>
            <a:xfrm flipH="false" flipV="false" rot="0">
              <a:off x="0" y="0"/>
              <a:ext cx="5857240" cy="5857240"/>
            </a:xfrm>
            <a:custGeom>
              <a:avLst/>
              <a:gdLst/>
              <a:ahLst/>
              <a:cxnLst/>
              <a:rect r="r" b="b" t="t" l="l"/>
              <a:pathLst>
                <a:path h="5857240" w="5857240">
                  <a:moveTo>
                    <a:pt x="0" y="0"/>
                  </a:moveTo>
                  <a:lnTo>
                    <a:pt x="5857240" y="0"/>
                  </a:lnTo>
                  <a:lnTo>
                    <a:pt x="5857240" y="5857240"/>
                  </a:lnTo>
                  <a:lnTo>
                    <a:pt x="0" y="5857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298564" y="7127247"/>
            <a:ext cx="5120534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M.E.R.LIN :</a:t>
            </a:r>
            <a:r>
              <a:rPr lang="en-US" sz="20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Assistive System for Enhancing Computer Use by People with Motor Disabilities.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98565" y="8839167"/>
            <a:ext cx="5120534" cy="41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English</a:t>
            </a:r>
            <a:r>
              <a:rPr lang="en-US" sz="20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Pitch :</a:t>
            </a:r>
            <a:r>
              <a:rPr lang="en-US" sz="20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19/11/2025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85565">
            <a:off x="-2993894" y="-2095722"/>
            <a:ext cx="5312854" cy="5312854"/>
          </a:xfrm>
          <a:custGeom>
            <a:avLst/>
            <a:gdLst/>
            <a:ahLst/>
            <a:cxnLst/>
            <a:rect r="r" b="b" t="t" l="l"/>
            <a:pathLst>
              <a:path h="5312854" w="5312854">
                <a:moveTo>
                  <a:pt x="5312854" y="0"/>
                </a:moveTo>
                <a:lnTo>
                  <a:pt x="0" y="0"/>
                </a:lnTo>
                <a:lnTo>
                  <a:pt x="0" y="5312854"/>
                </a:lnTo>
                <a:lnTo>
                  <a:pt x="5312854" y="5312854"/>
                </a:lnTo>
                <a:lnTo>
                  <a:pt x="53128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324936">
            <a:off x="15631573" y="-2528014"/>
            <a:ext cx="5312854" cy="5312854"/>
          </a:xfrm>
          <a:custGeom>
            <a:avLst/>
            <a:gdLst/>
            <a:ahLst/>
            <a:cxnLst/>
            <a:rect r="r" b="b" t="t" l="l"/>
            <a:pathLst>
              <a:path h="5312854" w="5312854">
                <a:moveTo>
                  <a:pt x="5312854" y="0"/>
                </a:moveTo>
                <a:lnTo>
                  <a:pt x="0" y="0"/>
                </a:lnTo>
                <a:lnTo>
                  <a:pt x="0" y="5312854"/>
                </a:lnTo>
                <a:lnTo>
                  <a:pt x="5312854" y="5312854"/>
                </a:lnTo>
                <a:lnTo>
                  <a:pt x="53128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324936">
            <a:off x="-2993894" y="7178047"/>
            <a:ext cx="5312854" cy="5312854"/>
          </a:xfrm>
          <a:custGeom>
            <a:avLst/>
            <a:gdLst/>
            <a:ahLst/>
            <a:cxnLst/>
            <a:rect r="r" b="b" t="t" l="l"/>
            <a:pathLst>
              <a:path h="5312854" w="5312854">
                <a:moveTo>
                  <a:pt x="5312854" y="0"/>
                </a:moveTo>
                <a:lnTo>
                  <a:pt x="0" y="0"/>
                </a:lnTo>
                <a:lnTo>
                  <a:pt x="0" y="5312853"/>
                </a:lnTo>
                <a:lnTo>
                  <a:pt x="5312854" y="5312853"/>
                </a:lnTo>
                <a:lnTo>
                  <a:pt x="53128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6000" y="4581928"/>
            <a:ext cx="6086444" cy="139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4600">
                <a:solidFill>
                  <a:srgbClr val="654E82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IT'S NOT OVER YET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0796" y="6341709"/>
            <a:ext cx="505685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654E82"/>
                </a:solidFill>
                <a:latin typeface="Verdana Pro"/>
                <a:ea typeface="Verdana Pro"/>
                <a:cs typeface="Verdana Pro"/>
                <a:sym typeface="Verdana Pro"/>
              </a:rPr>
              <a:t>We invite you to know more about our project!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6618" y="560705"/>
            <a:ext cx="8648985" cy="105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6999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OUR WEBSITE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5293062" y="722900"/>
            <a:ext cx="8098156" cy="1069631"/>
          </a:xfrm>
          <a:custGeom>
            <a:avLst/>
            <a:gdLst/>
            <a:ahLst/>
            <a:cxnLst/>
            <a:rect r="r" b="b" t="t" l="l"/>
            <a:pathLst>
              <a:path h="1069631" w="8098156">
                <a:moveTo>
                  <a:pt x="0" y="1069632"/>
                </a:moveTo>
                <a:lnTo>
                  <a:pt x="8098156" y="1069632"/>
                </a:lnTo>
                <a:lnTo>
                  <a:pt x="8098156" y="0"/>
                </a:lnTo>
                <a:lnTo>
                  <a:pt x="0" y="0"/>
                </a:lnTo>
                <a:lnTo>
                  <a:pt x="0" y="10696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76" r="0" b="-276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93875" y="2116697"/>
            <a:ext cx="7790839" cy="77908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2381" y="1017951"/>
            <a:ext cx="899852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2381" y="2530940"/>
            <a:ext cx="14496959" cy="71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RODRIGUES, P. S.; PEREIRA, E. L. </a:t>
            </a:r>
            <a:r>
              <a:rPr lang="en-US" sz="2400" b="true">
                <a:solidFill>
                  <a:srgbClr val="212529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A Percepção das Pessoas com Deficiência Sobre o Trabalho e a Lei de Cotas: Uma Revisão da Literatura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, v.31, p, . 15 nov. 2021.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022815" y="2517464"/>
            <a:ext cx="2944853" cy="5504399"/>
          </a:xfrm>
          <a:custGeom>
            <a:avLst/>
            <a:gdLst/>
            <a:ahLst/>
            <a:cxnLst/>
            <a:rect r="r" b="b" t="t" l="l"/>
            <a:pathLst>
              <a:path h="5504399" w="2944853">
                <a:moveTo>
                  <a:pt x="0" y="0"/>
                </a:moveTo>
                <a:lnTo>
                  <a:pt x="2944853" y="0"/>
                </a:lnTo>
                <a:lnTo>
                  <a:pt x="2944853" y="5504399"/>
                </a:lnTo>
                <a:lnTo>
                  <a:pt x="0" y="55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" t="0" r="-3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21748" y="5028373"/>
            <a:ext cx="2520968" cy="4712090"/>
          </a:xfrm>
          <a:custGeom>
            <a:avLst/>
            <a:gdLst/>
            <a:ahLst/>
            <a:cxnLst/>
            <a:rect r="r" b="b" t="t" l="l"/>
            <a:pathLst>
              <a:path h="4712090" w="2520968">
                <a:moveTo>
                  <a:pt x="0" y="0"/>
                </a:moveTo>
                <a:lnTo>
                  <a:pt x="2520968" y="0"/>
                </a:lnTo>
                <a:lnTo>
                  <a:pt x="2520968" y="4712090"/>
                </a:lnTo>
                <a:lnTo>
                  <a:pt x="0" y="471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7" r="0" b="-6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40029" y="302104"/>
            <a:ext cx="1848184" cy="668981"/>
            <a:chOff x="0" y="0"/>
            <a:chExt cx="2464245" cy="891975"/>
          </a:xfrm>
        </p:grpSpPr>
        <p:sp>
          <p:nvSpPr>
            <p:cNvPr name="Freeform 7" id="7" descr="Ícone  Descrição gerada automaticamente"/>
            <p:cNvSpPr/>
            <p:nvPr/>
          </p:nvSpPr>
          <p:spPr>
            <a:xfrm flipH="false" flipV="false" rot="0">
              <a:off x="0" y="0"/>
              <a:ext cx="2464308" cy="891921"/>
            </a:xfrm>
            <a:custGeom>
              <a:avLst/>
              <a:gdLst/>
              <a:ahLst/>
              <a:cxnLst/>
              <a:rect r="r" b="b" t="t" l="l"/>
              <a:pathLst>
                <a:path h="891921" w="2464308">
                  <a:moveTo>
                    <a:pt x="0" y="0"/>
                  </a:moveTo>
                  <a:lnTo>
                    <a:pt x="2464308" y="0"/>
                  </a:lnTo>
                  <a:lnTo>
                    <a:pt x="2464308" y="891921"/>
                  </a:lnTo>
                  <a:lnTo>
                    <a:pt x="0" y="891921"/>
                  </a:lnTo>
                  <a:close/>
                </a:path>
              </a:pathLst>
            </a:custGeom>
            <a:blipFill>
              <a:blip r:embed="rId4"/>
              <a:stretch>
                <a:fillRect l="0" t="-6560" r="2" b="-656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2809" y="243256"/>
            <a:ext cx="4954494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GOVERNMENT OF</a:t>
            </a: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THE STATE OF SÃO PAULO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2381" y="3704911"/>
            <a:ext cx="14496959" cy="71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MA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RCONI, M. A.; LAKATOS, E. M. </a:t>
            </a:r>
            <a:r>
              <a:rPr lang="en-US" sz="2400" b="true">
                <a:solidFill>
                  <a:srgbClr val="212529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Fundamentos de Metodologia Científica.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 8.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 e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d. S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ão 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P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a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ulo: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 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A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t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l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a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s, 2017.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8896" y="8178666"/>
            <a:ext cx="5150209" cy="2108334"/>
            <a:chOff x="0" y="0"/>
            <a:chExt cx="13119881" cy="5370868"/>
          </a:xfrm>
        </p:grpSpPr>
        <p:sp>
          <p:nvSpPr>
            <p:cNvPr name="Freeform 3" id="3" descr="Ícone  Descrição gerada automaticamente"/>
            <p:cNvSpPr/>
            <p:nvPr/>
          </p:nvSpPr>
          <p:spPr>
            <a:xfrm flipH="false" flipV="false" rot="0">
              <a:off x="0" y="0"/>
              <a:ext cx="13119863" cy="5370830"/>
            </a:xfrm>
            <a:custGeom>
              <a:avLst/>
              <a:gdLst/>
              <a:ahLst/>
              <a:cxnLst/>
              <a:rect r="r" b="b" t="t" l="l"/>
              <a:pathLst>
                <a:path h="5370830" w="13119863">
                  <a:moveTo>
                    <a:pt x="0" y="0"/>
                  </a:moveTo>
                  <a:lnTo>
                    <a:pt x="13119863" y="0"/>
                  </a:lnTo>
                  <a:lnTo>
                    <a:pt x="13119863" y="5370830"/>
                  </a:lnTo>
                  <a:lnTo>
                    <a:pt x="0" y="5370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" r="0" b="-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356985" y="7196618"/>
            <a:ext cx="7574031" cy="462058"/>
            <a:chOff x="0" y="0"/>
            <a:chExt cx="10098708" cy="6160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98707" cy="616077"/>
            </a:xfrm>
            <a:custGeom>
              <a:avLst/>
              <a:gdLst/>
              <a:ahLst/>
              <a:cxnLst/>
              <a:rect r="r" b="b" t="t" l="l"/>
              <a:pathLst>
                <a:path h="616077" w="10098707">
                  <a:moveTo>
                    <a:pt x="0" y="0"/>
                  </a:moveTo>
                  <a:lnTo>
                    <a:pt x="10098707" y="0"/>
                  </a:lnTo>
                  <a:lnTo>
                    <a:pt x="10098707" y="616077"/>
                  </a:lnTo>
                  <a:lnTo>
                    <a:pt x="0" y="616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10098708" cy="5303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73"/>
                </a:lnSpc>
              </a:pPr>
              <a:r>
                <a:rPr lang="en-US" b="true" sz="2400" spc="336">
                  <a:solidFill>
                    <a:srgbClr val="000000"/>
                  </a:solidFill>
                  <a:latin typeface="Verdana Pro Bold"/>
                  <a:ea typeface="Verdana Pro Bold"/>
                  <a:cs typeface="Verdana Pro Bold"/>
                  <a:sym typeface="Verdana Pro Bold"/>
                </a:rPr>
                <a:t>THANKS SO MUCH FOR YOUR TIME 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639492" y="6010261"/>
            <a:ext cx="9009015" cy="462025"/>
            <a:chOff x="0" y="0"/>
            <a:chExt cx="12012020" cy="6160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12020" cy="616033"/>
            </a:xfrm>
            <a:custGeom>
              <a:avLst/>
              <a:gdLst/>
              <a:ahLst/>
              <a:cxnLst/>
              <a:rect r="r" b="b" t="t" l="l"/>
              <a:pathLst>
                <a:path h="616033" w="12012020">
                  <a:moveTo>
                    <a:pt x="0" y="0"/>
                  </a:moveTo>
                  <a:lnTo>
                    <a:pt x="12012020" y="0"/>
                  </a:lnTo>
                  <a:lnTo>
                    <a:pt x="12012020" y="616033"/>
                  </a:lnTo>
                  <a:lnTo>
                    <a:pt x="0" y="616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12012020" cy="53030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073"/>
                </a:lnSpc>
              </a:pPr>
              <a:r>
                <a:rPr lang="en-US" b="true" sz="2400" spc="336">
                  <a:solidFill>
                    <a:srgbClr val="000000"/>
                  </a:solidFill>
                  <a:latin typeface="Verdana Pro Bold"/>
                  <a:ea typeface="Verdana Pro Bold"/>
                  <a:cs typeface="Verdana Pro Bold"/>
                  <a:sym typeface="Verdana Pro Bold"/>
                </a:rPr>
                <a:t>M.E.R.LIN : The Vision of Acessibility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511948">
            <a:off x="5705156" y="-424449"/>
            <a:ext cx="6877686" cy="6877686"/>
            <a:chOff x="0" y="0"/>
            <a:chExt cx="11729356" cy="117293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29339" cy="11729339"/>
            </a:xfrm>
            <a:custGeom>
              <a:avLst/>
              <a:gdLst/>
              <a:ahLst/>
              <a:cxnLst/>
              <a:rect r="r" b="b" t="t" l="l"/>
              <a:pathLst>
                <a:path h="11729339" w="11729339">
                  <a:moveTo>
                    <a:pt x="5864733" y="0"/>
                  </a:moveTo>
                  <a:cubicBezTo>
                    <a:pt x="2625725" y="0"/>
                    <a:pt x="0" y="2625725"/>
                    <a:pt x="0" y="5864733"/>
                  </a:cubicBezTo>
                  <a:cubicBezTo>
                    <a:pt x="0" y="9103741"/>
                    <a:pt x="2625725" y="11729339"/>
                    <a:pt x="5864733" y="11729339"/>
                  </a:cubicBezTo>
                  <a:cubicBezTo>
                    <a:pt x="9103741" y="11729339"/>
                    <a:pt x="11729339" y="9103614"/>
                    <a:pt x="11729339" y="5864733"/>
                  </a:cubicBezTo>
                  <a:cubicBezTo>
                    <a:pt x="11729339" y="2625852"/>
                    <a:pt x="9103614" y="0"/>
                    <a:pt x="586473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0034" r="0" b="-30034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5503339" y="1221942"/>
            <a:ext cx="7315200" cy="966216"/>
          </a:xfrm>
          <a:custGeom>
            <a:avLst/>
            <a:gdLst/>
            <a:ahLst/>
            <a:cxnLst/>
            <a:rect r="r" b="b" t="t" l="l"/>
            <a:pathLst>
              <a:path h="966216" w="7315200">
                <a:moveTo>
                  <a:pt x="0" y="966216"/>
                </a:moveTo>
                <a:lnTo>
                  <a:pt x="7315200" y="966216"/>
                </a:lnTo>
                <a:lnTo>
                  <a:pt x="7315200" y="0"/>
                </a:lnTo>
                <a:lnTo>
                  <a:pt x="0" y="0"/>
                </a:lnTo>
                <a:lnTo>
                  <a:pt x="0" y="9662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76" r="0" b="-2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29297" y="1044124"/>
            <a:ext cx="662940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Members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58736" y="7526915"/>
            <a:ext cx="2389908" cy="106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EMILY</a:t>
            </a:r>
          </a:p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CRISTINA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49043" y="7526915"/>
            <a:ext cx="2389908" cy="106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RODRIGO </a:t>
            </a:r>
          </a:p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39350" y="7526915"/>
            <a:ext cx="2389908" cy="106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JOÃO </a:t>
            </a:r>
          </a:p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MOTA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4649" y="3064458"/>
            <a:ext cx="4158084" cy="4158084"/>
            <a:chOff x="0" y="0"/>
            <a:chExt cx="5544112" cy="55441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44058" cy="5544058"/>
            </a:xfrm>
            <a:custGeom>
              <a:avLst/>
              <a:gdLst/>
              <a:ahLst/>
              <a:cxnLst/>
              <a:rect r="r" b="b" t="t" l="l"/>
              <a:pathLst>
                <a:path h="5544058" w="5544058">
                  <a:moveTo>
                    <a:pt x="0" y="0"/>
                  </a:moveTo>
                  <a:lnTo>
                    <a:pt x="0" y="5544058"/>
                  </a:lnTo>
                  <a:lnTo>
                    <a:pt x="5544058" y="5544058"/>
                  </a:lnTo>
                  <a:lnTo>
                    <a:pt x="5544058" y="0"/>
                  </a:lnTo>
                  <a:lnTo>
                    <a:pt x="0" y="0"/>
                  </a:lnTo>
                  <a:close/>
                  <a:moveTo>
                    <a:pt x="5266944" y="5266944"/>
                  </a:moveTo>
                  <a:lnTo>
                    <a:pt x="277241" y="5266944"/>
                  </a:lnTo>
                  <a:lnTo>
                    <a:pt x="277241" y="277241"/>
                  </a:lnTo>
                  <a:lnTo>
                    <a:pt x="5266944" y="277241"/>
                  </a:lnTo>
                  <a:lnTo>
                    <a:pt x="5266944" y="5266944"/>
                  </a:lnTo>
                  <a:close/>
                  <a:moveTo>
                    <a:pt x="5011928" y="5022977"/>
                  </a:moveTo>
                  <a:lnTo>
                    <a:pt x="521208" y="5022977"/>
                  </a:lnTo>
                  <a:lnTo>
                    <a:pt x="521208" y="532257"/>
                  </a:lnTo>
                  <a:lnTo>
                    <a:pt x="5011928" y="532257"/>
                  </a:lnTo>
                  <a:lnTo>
                    <a:pt x="5011928" y="5022977"/>
                  </a:lnTo>
                  <a:close/>
                </a:path>
              </a:pathLst>
            </a:custGeom>
            <a:blipFill>
              <a:blip r:embed="rId4"/>
              <a:stretch>
                <a:fillRect l="-30057" t="0" r="-19452" b="-1213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071015" y="3064458"/>
            <a:ext cx="4158084" cy="4158084"/>
            <a:chOff x="0" y="0"/>
            <a:chExt cx="5544112" cy="55441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44058" cy="5544058"/>
            </a:xfrm>
            <a:custGeom>
              <a:avLst/>
              <a:gdLst/>
              <a:ahLst/>
              <a:cxnLst/>
              <a:rect r="r" b="b" t="t" l="l"/>
              <a:pathLst>
                <a:path h="5544058" w="5544058">
                  <a:moveTo>
                    <a:pt x="0" y="0"/>
                  </a:moveTo>
                  <a:lnTo>
                    <a:pt x="0" y="5544058"/>
                  </a:lnTo>
                  <a:lnTo>
                    <a:pt x="5544058" y="5544058"/>
                  </a:lnTo>
                  <a:lnTo>
                    <a:pt x="5544058" y="0"/>
                  </a:lnTo>
                  <a:lnTo>
                    <a:pt x="0" y="0"/>
                  </a:lnTo>
                  <a:close/>
                  <a:moveTo>
                    <a:pt x="5266944" y="5266944"/>
                  </a:moveTo>
                  <a:lnTo>
                    <a:pt x="277241" y="5266944"/>
                  </a:lnTo>
                  <a:lnTo>
                    <a:pt x="277241" y="277241"/>
                  </a:lnTo>
                  <a:lnTo>
                    <a:pt x="5266944" y="277241"/>
                  </a:lnTo>
                  <a:lnTo>
                    <a:pt x="5266944" y="5266944"/>
                  </a:lnTo>
                  <a:close/>
                  <a:moveTo>
                    <a:pt x="5011928" y="5022977"/>
                  </a:moveTo>
                  <a:lnTo>
                    <a:pt x="521208" y="5022977"/>
                  </a:lnTo>
                  <a:lnTo>
                    <a:pt x="521208" y="532257"/>
                  </a:lnTo>
                  <a:lnTo>
                    <a:pt x="5011928" y="532257"/>
                  </a:lnTo>
                  <a:lnTo>
                    <a:pt x="5011928" y="5022977"/>
                  </a:lnTo>
                  <a:close/>
                </a:path>
              </a:pathLst>
            </a:custGeom>
            <a:blipFill>
              <a:blip r:embed="rId5"/>
              <a:stretch>
                <a:fillRect l="-13984" t="-72284" r="0" b="-7443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655262" y="3064458"/>
            <a:ext cx="4158084" cy="4158084"/>
            <a:chOff x="0" y="0"/>
            <a:chExt cx="5544112" cy="55441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44058" cy="5544058"/>
            </a:xfrm>
            <a:custGeom>
              <a:avLst/>
              <a:gdLst/>
              <a:ahLst/>
              <a:cxnLst/>
              <a:rect r="r" b="b" t="t" l="l"/>
              <a:pathLst>
                <a:path h="5544058" w="5544058">
                  <a:moveTo>
                    <a:pt x="0" y="0"/>
                  </a:moveTo>
                  <a:lnTo>
                    <a:pt x="0" y="5544058"/>
                  </a:lnTo>
                  <a:lnTo>
                    <a:pt x="5544058" y="5544058"/>
                  </a:lnTo>
                  <a:lnTo>
                    <a:pt x="5544058" y="0"/>
                  </a:lnTo>
                  <a:lnTo>
                    <a:pt x="0" y="0"/>
                  </a:lnTo>
                  <a:close/>
                  <a:moveTo>
                    <a:pt x="5266944" y="5266944"/>
                  </a:moveTo>
                  <a:lnTo>
                    <a:pt x="277241" y="5266944"/>
                  </a:lnTo>
                  <a:lnTo>
                    <a:pt x="277241" y="277241"/>
                  </a:lnTo>
                  <a:lnTo>
                    <a:pt x="5266944" y="277241"/>
                  </a:lnTo>
                  <a:lnTo>
                    <a:pt x="5266944" y="5266944"/>
                  </a:lnTo>
                  <a:close/>
                  <a:moveTo>
                    <a:pt x="5011928" y="5022977"/>
                  </a:moveTo>
                  <a:lnTo>
                    <a:pt x="521208" y="5022977"/>
                  </a:lnTo>
                  <a:lnTo>
                    <a:pt x="521208" y="532257"/>
                  </a:lnTo>
                  <a:lnTo>
                    <a:pt x="5011928" y="532257"/>
                  </a:lnTo>
                  <a:lnTo>
                    <a:pt x="5011928" y="5022977"/>
                  </a:lnTo>
                  <a:close/>
                </a:path>
              </a:pathLst>
            </a:custGeom>
            <a:blipFill>
              <a:blip r:embed="rId6"/>
              <a:stretch>
                <a:fillRect l="-353" t="0" r="-354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37926" y="8111677"/>
            <a:ext cx="3831529" cy="526835"/>
          </a:xfrm>
          <a:custGeom>
            <a:avLst/>
            <a:gdLst/>
            <a:ahLst/>
            <a:cxnLst/>
            <a:rect r="r" b="b" t="t" l="l"/>
            <a:pathLst>
              <a:path h="526835" w="3831529">
                <a:moveTo>
                  <a:pt x="0" y="0"/>
                </a:moveTo>
                <a:lnTo>
                  <a:pt x="3831529" y="0"/>
                </a:lnTo>
                <a:lnTo>
                  <a:pt x="3831529" y="526835"/>
                </a:lnTo>
                <a:lnTo>
                  <a:pt x="0" y="526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32" r="0" b="-143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18539" y="8116466"/>
            <a:ext cx="3831529" cy="522046"/>
          </a:xfrm>
          <a:custGeom>
            <a:avLst/>
            <a:gdLst/>
            <a:ahLst/>
            <a:cxnLst/>
            <a:rect r="r" b="b" t="t" l="l"/>
            <a:pathLst>
              <a:path h="522046" w="3831529">
                <a:moveTo>
                  <a:pt x="0" y="0"/>
                </a:moveTo>
                <a:lnTo>
                  <a:pt x="3831529" y="0"/>
                </a:lnTo>
                <a:lnTo>
                  <a:pt x="3831529" y="522046"/>
                </a:lnTo>
                <a:lnTo>
                  <a:pt x="0" y="522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993" r="0" b="-99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65907" y="8567322"/>
            <a:ext cx="4556180" cy="142381"/>
          </a:xfrm>
          <a:custGeom>
            <a:avLst/>
            <a:gdLst/>
            <a:ahLst/>
            <a:cxnLst/>
            <a:rect r="r" b="b" t="t" l="l"/>
            <a:pathLst>
              <a:path h="142381" w="4556180">
                <a:moveTo>
                  <a:pt x="0" y="0"/>
                </a:moveTo>
                <a:lnTo>
                  <a:pt x="4556180" y="0"/>
                </a:lnTo>
                <a:lnTo>
                  <a:pt x="4556180" y="142381"/>
                </a:lnTo>
                <a:lnTo>
                  <a:pt x="0" y="1423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0125" r="0" b="-10125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040029" y="302104"/>
            <a:ext cx="1848184" cy="668981"/>
            <a:chOff x="0" y="0"/>
            <a:chExt cx="2464245" cy="891975"/>
          </a:xfrm>
        </p:grpSpPr>
        <p:sp>
          <p:nvSpPr>
            <p:cNvPr name="Freeform 17" id="17" descr="Ícone  Descrição gerada automaticamente"/>
            <p:cNvSpPr/>
            <p:nvPr/>
          </p:nvSpPr>
          <p:spPr>
            <a:xfrm flipH="false" flipV="false" rot="0">
              <a:off x="0" y="0"/>
              <a:ext cx="2464308" cy="891921"/>
            </a:xfrm>
            <a:custGeom>
              <a:avLst/>
              <a:gdLst/>
              <a:ahLst/>
              <a:cxnLst/>
              <a:rect r="r" b="b" t="t" l="l"/>
              <a:pathLst>
                <a:path h="891921" w="2464308">
                  <a:moveTo>
                    <a:pt x="0" y="0"/>
                  </a:moveTo>
                  <a:lnTo>
                    <a:pt x="2464308" y="0"/>
                  </a:lnTo>
                  <a:lnTo>
                    <a:pt x="2464308" y="891921"/>
                  </a:lnTo>
                  <a:lnTo>
                    <a:pt x="0" y="891921"/>
                  </a:lnTo>
                  <a:close/>
                </a:path>
              </a:pathLst>
            </a:custGeom>
            <a:blipFill>
              <a:blip r:embed="rId13"/>
              <a:stretch>
                <a:fillRect l="0" t="-6560" r="2" b="-6566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22809" y="243256"/>
            <a:ext cx="4954494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GOVERNMENT OF</a:t>
            </a: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THE STATE OF SÃO PAULO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2817" y="2339901"/>
            <a:ext cx="349358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THEME</a:t>
            </a:r>
          </a:p>
        </p:txBody>
      </p:sp>
      <p:grpSp>
        <p:nvGrpSpPr>
          <p:cNvPr name="Group 3" id="3"/>
          <p:cNvGrpSpPr/>
          <p:nvPr/>
        </p:nvGrpSpPr>
        <p:grpSpPr>
          <a:xfrm rot="511948">
            <a:off x="9435193" y="603924"/>
            <a:ext cx="8797017" cy="8797017"/>
            <a:chOff x="0" y="0"/>
            <a:chExt cx="11729356" cy="117293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29339" cy="11729339"/>
            </a:xfrm>
            <a:custGeom>
              <a:avLst/>
              <a:gdLst/>
              <a:ahLst/>
              <a:cxnLst/>
              <a:rect r="r" b="b" t="t" l="l"/>
              <a:pathLst>
                <a:path h="11729339" w="11729339">
                  <a:moveTo>
                    <a:pt x="5864733" y="0"/>
                  </a:moveTo>
                  <a:cubicBezTo>
                    <a:pt x="2625725" y="0"/>
                    <a:pt x="0" y="2625725"/>
                    <a:pt x="0" y="5864733"/>
                  </a:cubicBezTo>
                  <a:cubicBezTo>
                    <a:pt x="0" y="9103741"/>
                    <a:pt x="2625725" y="11729339"/>
                    <a:pt x="5864733" y="11729339"/>
                  </a:cubicBezTo>
                  <a:cubicBezTo>
                    <a:pt x="9103741" y="11729339"/>
                    <a:pt x="11729339" y="9103614"/>
                    <a:pt x="11729339" y="5864733"/>
                  </a:cubicBezTo>
                  <a:cubicBezTo>
                    <a:pt x="11729339" y="2625852"/>
                    <a:pt x="9103614" y="0"/>
                    <a:pt x="586473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0034" r="0" b="-3003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29385" y="4236350"/>
            <a:ext cx="9261968" cy="143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Assistive s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oftware that helps people with motor disabilities including Ataxia, Myopathies, EDS, and amputations enter the workforce using facial movement-based control interfaces.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7837" y="8236061"/>
            <a:ext cx="3296660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S</a:t>
            </a:r>
            <a:r>
              <a:rPr lang="en-US" sz="15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ource :</a:t>
            </a:r>
            <a:r>
              <a:rPr lang="en-US" sz="15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Self-developed, 2025.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80570" y="2612614"/>
            <a:ext cx="5799306" cy="765992"/>
          </a:xfrm>
          <a:custGeom>
            <a:avLst/>
            <a:gdLst/>
            <a:ahLst/>
            <a:cxnLst/>
            <a:rect r="r" b="b" t="t" l="l"/>
            <a:pathLst>
              <a:path h="765992" w="5799306">
                <a:moveTo>
                  <a:pt x="5799306" y="765992"/>
                </a:moveTo>
                <a:lnTo>
                  <a:pt x="0" y="765992"/>
                </a:lnTo>
                <a:lnTo>
                  <a:pt x="0" y="0"/>
                </a:lnTo>
                <a:lnTo>
                  <a:pt x="5799306" y="0"/>
                </a:lnTo>
                <a:lnTo>
                  <a:pt x="5799306" y="7659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48" r="0" b="-348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040029" y="302104"/>
            <a:ext cx="1848184" cy="668981"/>
            <a:chOff x="0" y="0"/>
            <a:chExt cx="2464245" cy="891975"/>
          </a:xfrm>
        </p:grpSpPr>
        <p:sp>
          <p:nvSpPr>
            <p:cNvPr name="Freeform 9" id="9" descr="Ícone  Descrição gerada automaticamente"/>
            <p:cNvSpPr/>
            <p:nvPr/>
          </p:nvSpPr>
          <p:spPr>
            <a:xfrm flipH="false" flipV="false" rot="0">
              <a:off x="0" y="0"/>
              <a:ext cx="2464308" cy="891921"/>
            </a:xfrm>
            <a:custGeom>
              <a:avLst/>
              <a:gdLst/>
              <a:ahLst/>
              <a:cxnLst/>
              <a:rect r="r" b="b" t="t" l="l"/>
              <a:pathLst>
                <a:path h="891921" w="2464308">
                  <a:moveTo>
                    <a:pt x="0" y="0"/>
                  </a:moveTo>
                  <a:lnTo>
                    <a:pt x="2464308" y="0"/>
                  </a:lnTo>
                  <a:lnTo>
                    <a:pt x="2464308" y="891921"/>
                  </a:lnTo>
                  <a:lnTo>
                    <a:pt x="0" y="891921"/>
                  </a:lnTo>
                  <a:close/>
                </a:path>
              </a:pathLst>
            </a:custGeom>
            <a:blipFill>
              <a:blip r:embed="rId5"/>
              <a:stretch>
                <a:fillRect l="0" t="-6560" r="2" b="-6566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1642393">
            <a:off x="17457010" y="5965511"/>
            <a:ext cx="3055312" cy="5710864"/>
          </a:xfrm>
          <a:custGeom>
            <a:avLst/>
            <a:gdLst/>
            <a:ahLst/>
            <a:cxnLst/>
            <a:rect r="r" b="b" t="t" l="l"/>
            <a:pathLst>
              <a:path h="5710864" w="3055312">
                <a:moveTo>
                  <a:pt x="0" y="0"/>
                </a:moveTo>
                <a:lnTo>
                  <a:pt x="3055312" y="0"/>
                </a:lnTo>
                <a:lnTo>
                  <a:pt x="3055312" y="5710864"/>
                </a:lnTo>
                <a:lnTo>
                  <a:pt x="0" y="5710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3" r="0" b="-8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941726">
            <a:off x="-1718142" y="5634962"/>
            <a:ext cx="3055312" cy="5710864"/>
          </a:xfrm>
          <a:custGeom>
            <a:avLst/>
            <a:gdLst/>
            <a:ahLst/>
            <a:cxnLst/>
            <a:rect r="r" b="b" t="t" l="l"/>
            <a:pathLst>
              <a:path h="5710864" w="3055312">
                <a:moveTo>
                  <a:pt x="0" y="0"/>
                </a:moveTo>
                <a:lnTo>
                  <a:pt x="3055312" y="0"/>
                </a:lnTo>
                <a:lnTo>
                  <a:pt x="3055312" y="5710864"/>
                </a:lnTo>
                <a:lnTo>
                  <a:pt x="0" y="5710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3" r="0" b="-8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76388" y="7866729"/>
            <a:ext cx="914626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(Logo)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2809" y="243256"/>
            <a:ext cx="4954494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GOVERNMENT OF</a:t>
            </a: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THE STATE OF SÃO PAULO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90917" y="1045369"/>
            <a:ext cx="685800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JUSTIFICATION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85565">
            <a:off x="-1046962" y="590305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7084" y="744033"/>
            <a:ext cx="6717474" cy="8871593"/>
            <a:chOff x="0" y="0"/>
            <a:chExt cx="8956631" cy="11828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8546719" cy="11418951"/>
            </a:xfrm>
            <a:custGeom>
              <a:avLst/>
              <a:gdLst/>
              <a:ahLst/>
              <a:cxnLst/>
              <a:rect r="r" b="b" t="t" l="l"/>
              <a:pathLst>
                <a:path h="11418951" w="8546719">
                  <a:moveTo>
                    <a:pt x="0" y="0"/>
                  </a:moveTo>
                  <a:lnTo>
                    <a:pt x="8546719" y="0"/>
                  </a:lnTo>
                  <a:lnTo>
                    <a:pt x="8546719" y="11418951"/>
                  </a:lnTo>
                  <a:lnTo>
                    <a:pt x="0" y="11418951"/>
                  </a:lnTo>
                  <a:close/>
                </a:path>
              </a:pathLst>
            </a:custGeom>
            <a:blipFill>
              <a:blip r:embed="rId4"/>
              <a:stretch>
                <a:fillRect l="-84440" t="0" r="-45532" b="-358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10219" cy="11482451"/>
            </a:xfrm>
            <a:custGeom>
              <a:avLst/>
              <a:gdLst/>
              <a:ahLst/>
              <a:cxnLst/>
              <a:rect r="r" b="b" t="t" l="l"/>
              <a:pathLst>
                <a:path h="11482451" w="8610219">
                  <a:moveTo>
                    <a:pt x="31750" y="0"/>
                  </a:moveTo>
                  <a:lnTo>
                    <a:pt x="8578469" y="0"/>
                  </a:lnTo>
                  <a:cubicBezTo>
                    <a:pt x="8595995" y="0"/>
                    <a:pt x="8610219" y="14224"/>
                    <a:pt x="8610219" y="31750"/>
                  </a:cubicBezTo>
                  <a:lnTo>
                    <a:pt x="8610219" y="11450701"/>
                  </a:lnTo>
                  <a:cubicBezTo>
                    <a:pt x="8610219" y="11468227"/>
                    <a:pt x="8595995" y="11482451"/>
                    <a:pt x="8578469" y="11482451"/>
                  </a:cubicBezTo>
                  <a:lnTo>
                    <a:pt x="31750" y="11482451"/>
                  </a:lnTo>
                  <a:cubicBezTo>
                    <a:pt x="14224" y="11482451"/>
                    <a:pt x="0" y="11468227"/>
                    <a:pt x="0" y="11450701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11450701"/>
                  </a:lnTo>
                  <a:lnTo>
                    <a:pt x="31750" y="11450701"/>
                  </a:lnTo>
                  <a:lnTo>
                    <a:pt x="31750" y="11418951"/>
                  </a:lnTo>
                  <a:lnTo>
                    <a:pt x="8578469" y="11418951"/>
                  </a:lnTo>
                  <a:lnTo>
                    <a:pt x="8578469" y="11450701"/>
                  </a:lnTo>
                  <a:lnTo>
                    <a:pt x="8546719" y="11450701"/>
                  </a:lnTo>
                  <a:lnTo>
                    <a:pt x="8546719" y="31750"/>
                  </a:lnTo>
                  <a:lnTo>
                    <a:pt x="8578469" y="31750"/>
                  </a:lnTo>
                  <a:lnTo>
                    <a:pt x="8578469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C58AD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040029" y="302104"/>
            <a:ext cx="1848184" cy="668981"/>
            <a:chOff x="0" y="0"/>
            <a:chExt cx="2464245" cy="891975"/>
          </a:xfrm>
        </p:grpSpPr>
        <p:sp>
          <p:nvSpPr>
            <p:cNvPr name="Freeform 8" id="8" descr="Ícone  Descrição gerada automaticamente"/>
            <p:cNvSpPr/>
            <p:nvPr/>
          </p:nvSpPr>
          <p:spPr>
            <a:xfrm flipH="false" flipV="false" rot="0">
              <a:off x="0" y="0"/>
              <a:ext cx="2464308" cy="891921"/>
            </a:xfrm>
            <a:custGeom>
              <a:avLst/>
              <a:gdLst/>
              <a:ahLst/>
              <a:cxnLst/>
              <a:rect r="r" b="b" t="t" l="l"/>
              <a:pathLst>
                <a:path h="891921" w="2464308">
                  <a:moveTo>
                    <a:pt x="0" y="0"/>
                  </a:moveTo>
                  <a:lnTo>
                    <a:pt x="2464308" y="0"/>
                  </a:lnTo>
                  <a:lnTo>
                    <a:pt x="2464308" y="891921"/>
                  </a:lnTo>
                  <a:lnTo>
                    <a:pt x="0" y="891921"/>
                  </a:lnTo>
                  <a:close/>
                </a:path>
              </a:pathLst>
            </a:custGeom>
            <a:blipFill>
              <a:blip r:embed="rId5"/>
              <a:stretch>
                <a:fillRect l="0" t="-6560" r="2" b="-656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true" rot="0">
            <a:off x="8033719" y="1191698"/>
            <a:ext cx="7315200" cy="966216"/>
          </a:xfrm>
          <a:custGeom>
            <a:avLst/>
            <a:gdLst/>
            <a:ahLst/>
            <a:cxnLst/>
            <a:rect r="r" b="b" t="t" l="l"/>
            <a:pathLst>
              <a:path h="966216" w="7315200">
                <a:moveTo>
                  <a:pt x="0" y="966216"/>
                </a:moveTo>
                <a:lnTo>
                  <a:pt x="7315200" y="966216"/>
                </a:lnTo>
                <a:lnTo>
                  <a:pt x="7315200" y="0"/>
                </a:lnTo>
                <a:lnTo>
                  <a:pt x="0" y="0"/>
                </a:lnTo>
                <a:lnTo>
                  <a:pt x="0" y="96621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76" r="0" b="-27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79956" y="9564514"/>
            <a:ext cx="3051729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Source </a:t>
            </a:r>
            <a:r>
              <a:rPr lang="en-US" sz="15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:</a:t>
            </a:r>
            <a:r>
              <a:rPr lang="en-US" sz="15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PCD+, 2025.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809" y="243256"/>
            <a:ext cx="4954494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GOVERNMENT OF</a:t>
            </a: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THE STATE OF SÃO PAULO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3719" y="2852088"/>
            <a:ext cx="9078861" cy="180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C58ADE"/>
                </a:solidFill>
                <a:latin typeface="Verdana Pro"/>
                <a:ea typeface="Verdana Pro"/>
                <a:cs typeface="Verdana Pro"/>
                <a:sym typeface="Verdana Pro"/>
              </a:rPr>
              <a:t>“</a:t>
            </a:r>
            <a:r>
              <a:rPr lang="en-US" sz="24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S</a:t>
            </a:r>
            <a:r>
              <a:rPr lang="en-US" sz="24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ociety and even families often reinforce the stigma that people with disabilities cannot act independently</a:t>
            </a:r>
            <a:r>
              <a:rPr lang="en-US" sz="2400">
                <a:solidFill>
                  <a:srgbClr val="C58ADE"/>
                </a:solidFill>
                <a:latin typeface="Verdana Pro"/>
                <a:ea typeface="Verdana Pro"/>
                <a:cs typeface="Verdana Pro"/>
                <a:sym typeface="Verdana Pro"/>
              </a:rPr>
              <a:t>”</a:t>
            </a:r>
            <a:r>
              <a:rPr lang="en-US" sz="24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(MOREIRA et al., 2015, apud RODRIGUES; PEREIRA, 2021, p. 9).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3719" y="6769564"/>
            <a:ext cx="9361770" cy="107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P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eople with disabilities experience social interactions intensely, linked to belonging and work recognition (LIMA, 2013).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3719" y="5232162"/>
            <a:ext cx="9361770" cy="88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C58ADE"/>
                </a:solidFill>
                <a:latin typeface="Verdana Pro"/>
                <a:ea typeface="Verdana Pro"/>
                <a:cs typeface="Verdana Pro"/>
                <a:sym typeface="Verdana Pro"/>
              </a:rPr>
              <a:t>“</a:t>
            </a:r>
            <a:r>
              <a:rPr lang="en-US" sz="24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People with disabilities can work if given proper support</a:t>
            </a:r>
            <a:r>
              <a:rPr lang="en-US" sz="2400">
                <a:solidFill>
                  <a:srgbClr val="C58ADE"/>
                </a:solidFill>
                <a:latin typeface="Verdana Pro"/>
                <a:ea typeface="Verdana Pro"/>
                <a:cs typeface="Verdana Pro"/>
                <a:sym typeface="Verdana Pro"/>
              </a:rPr>
              <a:t>”</a:t>
            </a:r>
            <a:r>
              <a:rPr lang="en-US" sz="24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(SOUSA, 2000, apud RODRIGUES; PEREIRA, 2021, p. 15).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40029" y="302104"/>
            <a:ext cx="1848184" cy="668981"/>
            <a:chOff x="0" y="0"/>
            <a:chExt cx="2464245" cy="891975"/>
          </a:xfrm>
        </p:grpSpPr>
        <p:sp>
          <p:nvSpPr>
            <p:cNvPr name="Freeform 3" id="3" descr="Ícone  Descrição gerada automaticamente"/>
            <p:cNvSpPr/>
            <p:nvPr/>
          </p:nvSpPr>
          <p:spPr>
            <a:xfrm flipH="false" flipV="false" rot="0">
              <a:off x="0" y="0"/>
              <a:ext cx="2464308" cy="891921"/>
            </a:xfrm>
            <a:custGeom>
              <a:avLst/>
              <a:gdLst/>
              <a:ahLst/>
              <a:cxnLst/>
              <a:rect r="r" b="b" t="t" l="l"/>
              <a:pathLst>
                <a:path h="891921" w="2464308">
                  <a:moveTo>
                    <a:pt x="0" y="0"/>
                  </a:moveTo>
                  <a:lnTo>
                    <a:pt x="2464308" y="0"/>
                  </a:lnTo>
                  <a:lnTo>
                    <a:pt x="2464308" y="891921"/>
                  </a:lnTo>
                  <a:lnTo>
                    <a:pt x="0" y="891921"/>
                  </a:lnTo>
                  <a:close/>
                </a:path>
              </a:pathLst>
            </a:custGeom>
            <a:blipFill>
              <a:blip r:embed="rId2"/>
              <a:stretch>
                <a:fillRect l="0" t="-6560" r="2" b="-656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-485565">
            <a:off x="16563914" y="64032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93073" y="1049862"/>
            <a:ext cx="7126822" cy="8871593"/>
            <a:chOff x="0" y="0"/>
            <a:chExt cx="9502429" cy="11828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9092565" cy="11418951"/>
            </a:xfrm>
            <a:custGeom>
              <a:avLst/>
              <a:gdLst/>
              <a:ahLst/>
              <a:cxnLst/>
              <a:rect r="r" b="b" t="t" l="l"/>
              <a:pathLst>
                <a:path h="11418951" w="9092565">
                  <a:moveTo>
                    <a:pt x="0" y="0"/>
                  </a:moveTo>
                  <a:lnTo>
                    <a:pt x="9092565" y="0"/>
                  </a:lnTo>
                  <a:lnTo>
                    <a:pt x="9092565" y="11418951"/>
                  </a:lnTo>
                  <a:lnTo>
                    <a:pt x="0" y="11418951"/>
                  </a:lnTo>
                  <a:close/>
                </a:path>
              </a:pathLst>
            </a:custGeom>
            <a:blipFill>
              <a:blip r:embed="rId5"/>
              <a:stretch>
                <a:fillRect l="-51155" t="0" r="-5115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56065" cy="11482451"/>
            </a:xfrm>
            <a:custGeom>
              <a:avLst/>
              <a:gdLst/>
              <a:ahLst/>
              <a:cxnLst/>
              <a:rect r="r" b="b" t="t" l="l"/>
              <a:pathLst>
                <a:path h="11482451" w="9156065">
                  <a:moveTo>
                    <a:pt x="31750" y="0"/>
                  </a:moveTo>
                  <a:lnTo>
                    <a:pt x="9124315" y="0"/>
                  </a:lnTo>
                  <a:cubicBezTo>
                    <a:pt x="9141841" y="0"/>
                    <a:pt x="9156065" y="14224"/>
                    <a:pt x="9156065" y="31750"/>
                  </a:cubicBezTo>
                  <a:lnTo>
                    <a:pt x="9156065" y="11450701"/>
                  </a:lnTo>
                  <a:cubicBezTo>
                    <a:pt x="9156065" y="11468227"/>
                    <a:pt x="9141841" y="11482451"/>
                    <a:pt x="9124315" y="11482451"/>
                  </a:cubicBezTo>
                  <a:lnTo>
                    <a:pt x="31750" y="11482451"/>
                  </a:lnTo>
                  <a:cubicBezTo>
                    <a:pt x="14224" y="11482451"/>
                    <a:pt x="0" y="11468227"/>
                    <a:pt x="0" y="11450701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11450701"/>
                  </a:lnTo>
                  <a:lnTo>
                    <a:pt x="31750" y="11450701"/>
                  </a:lnTo>
                  <a:lnTo>
                    <a:pt x="31750" y="11418951"/>
                  </a:lnTo>
                  <a:lnTo>
                    <a:pt x="9124315" y="11418951"/>
                  </a:lnTo>
                  <a:lnTo>
                    <a:pt x="9124315" y="11450701"/>
                  </a:lnTo>
                  <a:lnTo>
                    <a:pt x="9092565" y="11450701"/>
                  </a:lnTo>
                  <a:lnTo>
                    <a:pt x="9092565" y="31750"/>
                  </a:lnTo>
                  <a:lnTo>
                    <a:pt x="9124315" y="31750"/>
                  </a:lnTo>
                  <a:lnTo>
                    <a:pt x="9124315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C58ADE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130618" y="9877064"/>
            <a:ext cx="3403817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Source </a:t>
            </a:r>
            <a:r>
              <a:rPr lang="en-US" sz="15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:</a:t>
            </a:r>
            <a:r>
              <a:rPr lang="en-US" sz="15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Xbox/Microsoft, 2025.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0254" y="987754"/>
            <a:ext cx="9021914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GENERAL AND SPECIFIC 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399" y="4815753"/>
            <a:ext cx="8312730" cy="107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S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tructure M.E.R.LIN with accessible, features to assist computer navigation for people with motor desabilities.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7399" y="6406655"/>
            <a:ext cx="8312730" cy="71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En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hance M.E.R.LIN to enable additional layers of accessible computer navigation.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60254" y="2706202"/>
            <a:ext cx="8548427" cy="267138"/>
          </a:xfrm>
          <a:custGeom>
            <a:avLst/>
            <a:gdLst/>
            <a:ahLst/>
            <a:cxnLst/>
            <a:rect r="r" b="b" t="t" l="l"/>
            <a:pathLst>
              <a:path h="267138" w="8548427">
                <a:moveTo>
                  <a:pt x="0" y="0"/>
                </a:moveTo>
                <a:lnTo>
                  <a:pt x="8548427" y="0"/>
                </a:lnTo>
                <a:lnTo>
                  <a:pt x="8548427" y="267138"/>
                </a:lnTo>
                <a:lnTo>
                  <a:pt x="0" y="267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797" r="0" b="-879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0254" y="4940590"/>
            <a:ext cx="339157" cy="291251"/>
          </a:xfrm>
          <a:custGeom>
            <a:avLst/>
            <a:gdLst/>
            <a:ahLst/>
            <a:cxnLst/>
            <a:rect r="r" b="b" t="t" l="l"/>
            <a:pathLst>
              <a:path h="291251" w="339157">
                <a:moveTo>
                  <a:pt x="0" y="0"/>
                </a:moveTo>
                <a:lnTo>
                  <a:pt x="339157" y="0"/>
                </a:lnTo>
                <a:lnTo>
                  <a:pt x="339157" y="291251"/>
                </a:lnTo>
                <a:lnTo>
                  <a:pt x="0" y="291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7" r="0" b="-13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0254" y="6648867"/>
            <a:ext cx="339157" cy="291251"/>
          </a:xfrm>
          <a:custGeom>
            <a:avLst/>
            <a:gdLst/>
            <a:ahLst/>
            <a:cxnLst/>
            <a:rect r="r" b="b" t="t" l="l"/>
            <a:pathLst>
              <a:path h="291251" w="339157">
                <a:moveTo>
                  <a:pt x="0" y="0"/>
                </a:moveTo>
                <a:lnTo>
                  <a:pt x="339157" y="0"/>
                </a:lnTo>
                <a:lnTo>
                  <a:pt x="339157" y="291251"/>
                </a:lnTo>
                <a:lnTo>
                  <a:pt x="0" y="291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7" r="0" b="-13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2809" y="243256"/>
            <a:ext cx="4954494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GOVERNMENT OF</a:t>
            </a: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THE STATE OF SÃO PAULO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0254" y="3172888"/>
            <a:ext cx="8312730" cy="71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D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evelop assistive software that uses the camera and OS to execute functions via a visual interface.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7399" y="7635573"/>
            <a:ext cx="8312730" cy="71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S</a:t>
            </a:r>
            <a:r>
              <a:rPr lang="en-US" sz="24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tudy the benefits of assistive software for people with motor disabilities.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60254" y="7877785"/>
            <a:ext cx="339157" cy="291251"/>
          </a:xfrm>
          <a:custGeom>
            <a:avLst/>
            <a:gdLst/>
            <a:ahLst/>
            <a:cxnLst/>
            <a:rect r="r" b="b" t="t" l="l"/>
            <a:pathLst>
              <a:path h="291251" w="339157">
                <a:moveTo>
                  <a:pt x="0" y="0"/>
                </a:moveTo>
                <a:lnTo>
                  <a:pt x="339157" y="0"/>
                </a:lnTo>
                <a:lnTo>
                  <a:pt x="339157" y="291251"/>
                </a:lnTo>
                <a:lnTo>
                  <a:pt x="0" y="291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7" r="0" b="-13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01879" y="1151623"/>
            <a:ext cx="8811492" cy="80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METHODOLOGY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414310" y="1045876"/>
            <a:ext cx="2944853" cy="5504399"/>
          </a:xfrm>
          <a:custGeom>
            <a:avLst/>
            <a:gdLst/>
            <a:ahLst/>
            <a:cxnLst/>
            <a:rect r="r" b="b" t="t" l="l"/>
            <a:pathLst>
              <a:path h="5504399" w="2944853">
                <a:moveTo>
                  <a:pt x="0" y="0"/>
                </a:moveTo>
                <a:lnTo>
                  <a:pt x="2944853" y="0"/>
                </a:lnTo>
                <a:lnTo>
                  <a:pt x="2944853" y="5504399"/>
                </a:lnTo>
                <a:lnTo>
                  <a:pt x="0" y="55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" t="0" r="-3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72855" y="473569"/>
            <a:ext cx="2520968" cy="4712090"/>
          </a:xfrm>
          <a:custGeom>
            <a:avLst/>
            <a:gdLst/>
            <a:ahLst/>
            <a:cxnLst/>
            <a:rect r="r" b="b" t="t" l="l"/>
            <a:pathLst>
              <a:path h="4712090" w="2520968">
                <a:moveTo>
                  <a:pt x="0" y="0"/>
                </a:moveTo>
                <a:lnTo>
                  <a:pt x="2520968" y="0"/>
                </a:lnTo>
                <a:lnTo>
                  <a:pt x="2520968" y="4712090"/>
                </a:lnTo>
                <a:lnTo>
                  <a:pt x="0" y="471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5503339" y="1221942"/>
            <a:ext cx="7315200" cy="966216"/>
          </a:xfrm>
          <a:custGeom>
            <a:avLst/>
            <a:gdLst/>
            <a:ahLst/>
            <a:cxnLst/>
            <a:rect r="r" b="b" t="t" l="l"/>
            <a:pathLst>
              <a:path h="966216" w="7315200">
                <a:moveTo>
                  <a:pt x="0" y="966216"/>
                </a:moveTo>
                <a:lnTo>
                  <a:pt x="7315200" y="966216"/>
                </a:lnTo>
                <a:lnTo>
                  <a:pt x="7315200" y="0"/>
                </a:lnTo>
                <a:lnTo>
                  <a:pt x="0" y="0"/>
                </a:lnTo>
                <a:lnTo>
                  <a:pt x="0" y="9662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76" r="0" b="-27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40029" y="302104"/>
            <a:ext cx="1848184" cy="668981"/>
            <a:chOff x="0" y="0"/>
            <a:chExt cx="2464245" cy="891975"/>
          </a:xfrm>
        </p:grpSpPr>
        <p:sp>
          <p:nvSpPr>
            <p:cNvPr name="Freeform 7" id="7" descr="Ícone  Descrição gerada automaticamente"/>
            <p:cNvSpPr/>
            <p:nvPr/>
          </p:nvSpPr>
          <p:spPr>
            <a:xfrm flipH="false" flipV="false" rot="0">
              <a:off x="0" y="0"/>
              <a:ext cx="2464308" cy="891921"/>
            </a:xfrm>
            <a:custGeom>
              <a:avLst/>
              <a:gdLst/>
              <a:ahLst/>
              <a:cxnLst/>
              <a:rect r="r" b="b" t="t" l="l"/>
              <a:pathLst>
                <a:path h="891921" w="2464308">
                  <a:moveTo>
                    <a:pt x="0" y="0"/>
                  </a:moveTo>
                  <a:lnTo>
                    <a:pt x="2464308" y="0"/>
                  </a:lnTo>
                  <a:lnTo>
                    <a:pt x="2464308" y="891921"/>
                  </a:lnTo>
                  <a:lnTo>
                    <a:pt x="0" y="891921"/>
                  </a:lnTo>
                  <a:close/>
                </a:path>
              </a:pathLst>
            </a:custGeom>
            <a:blipFill>
              <a:blip r:embed="rId6"/>
              <a:stretch>
                <a:fillRect l="0" t="-6560" r="2" b="-656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807281" y="4095508"/>
            <a:ext cx="4707316" cy="4583749"/>
          </a:xfrm>
          <a:custGeom>
            <a:avLst/>
            <a:gdLst/>
            <a:ahLst/>
            <a:cxnLst/>
            <a:rect r="r" b="b" t="t" l="l"/>
            <a:pathLst>
              <a:path h="4583749" w="4707316">
                <a:moveTo>
                  <a:pt x="0" y="0"/>
                </a:moveTo>
                <a:lnTo>
                  <a:pt x="4707316" y="0"/>
                </a:lnTo>
                <a:lnTo>
                  <a:pt x="4707316" y="4583749"/>
                </a:lnTo>
                <a:lnTo>
                  <a:pt x="0" y="4583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2809" y="243256"/>
            <a:ext cx="4954494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GOVERNMENT OF</a:t>
            </a: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THE STATE OF SÃO PAULO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54303" y="9193862"/>
            <a:ext cx="2979394" cy="20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1312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Source </a:t>
            </a:r>
            <a:r>
              <a:rPr lang="en-US" sz="1312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:</a:t>
            </a:r>
            <a:r>
              <a:rPr lang="en-US" sz="1312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Canva, 2025.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5801" y="2921525"/>
            <a:ext cx="13016398" cy="71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C58ADE"/>
                </a:solidFill>
                <a:latin typeface="Verdana Pro"/>
                <a:ea typeface="Verdana Pro"/>
                <a:cs typeface="Verdana Pro"/>
                <a:sym typeface="Verdana Pro"/>
              </a:rPr>
              <a:t>“</a:t>
            </a:r>
            <a:r>
              <a:rPr lang="en-US" sz="24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Quantitative m</a:t>
            </a:r>
            <a:r>
              <a:rPr lang="en-US" sz="24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ethodology</a:t>
            </a:r>
            <a:r>
              <a:rPr lang="en-US" sz="24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seeks to quantify data and use it in statistical analyses.</a:t>
            </a:r>
            <a:r>
              <a:rPr lang="en-US" sz="2400">
                <a:solidFill>
                  <a:srgbClr val="C58ADE"/>
                </a:solidFill>
                <a:latin typeface="Verdana Pro"/>
                <a:ea typeface="Verdana Pro"/>
                <a:cs typeface="Verdana Pro"/>
                <a:sym typeface="Verdana Pro"/>
              </a:rPr>
              <a:t>” </a:t>
            </a:r>
            <a:r>
              <a:rPr lang="en-US" sz="24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(MARCONI; LAKATOS, 2017, p. 124)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01879" y="1151623"/>
            <a:ext cx="8811492" cy="80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TECHNOLOGIES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5294" y="6983811"/>
            <a:ext cx="2470039" cy="574284"/>
          </a:xfrm>
          <a:custGeom>
            <a:avLst/>
            <a:gdLst/>
            <a:ahLst/>
            <a:cxnLst/>
            <a:rect r="r" b="b" t="t" l="l"/>
            <a:pathLst>
              <a:path h="574284" w="2470039">
                <a:moveTo>
                  <a:pt x="0" y="0"/>
                </a:moveTo>
                <a:lnTo>
                  <a:pt x="2470039" y="0"/>
                </a:lnTo>
                <a:lnTo>
                  <a:pt x="2470039" y="574284"/>
                </a:lnTo>
                <a:lnTo>
                  <a:pt x="0" y="57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4" r="0" b="-4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157" y="7119559"/>
            <a:ext cx="4229097" cy="30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Python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00366" y="6983811"/>
            <a:ext cx="2470039" cy="574284"/>
          </a:xfrm>
          <a:custGeom>
            <a:avLst/>
            <a:gdLst/>
            <a:ahLst/>
            <a:cxnLst/>
            <a:rect r="r" b="b" t="t" l="l"/>
            <a:pathLst>
              <a:path h="574284" w="2470039">
                <a:moveTo>
                  <a:pt x="0" y="0"/>
                </a:moveTo>
                <a:lnTo>
                  <a:pt x="2470039" y="0"/>
                </a:lnTo>
                <a:lnTo>
                  <a:pt x="2470039" y="574284"/>
                </a:lnTo>
                <a:lnTo>
                  <a:pt x="0" y="57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4" r="0" b="-4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8254" y="7119559"/>
            <a:ext cx="4229097" cy="53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MediaPipe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78252" y="7092182"/>
            <a:ext cx="2470039" cy="574284"/>
          </a:xfrm>
          <a:custGeom>
            <a:avLst/>
            <a:gdLst/>
            <a:ahLst/>
            <a:cxnLst/>
            <a:rect r="r" b="b" t="t" l="l"/>
            <a:pathLst>
              <a:path h="574284" w="2470039">
                <a:moveTo>
                  <a:pt x="0" y="0"/>
                </a:moveTo>
                <a:lnTo>
                  <a:pt x="2470039" y="0"/>
                </a:lnTo>
                <a:lnTo>
                  <a:pt x="2470039" y="574284"/>
                </a:lnTo>
                <a:lnTo>
                  <a:pt x="0" y="57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4" r="0" b="-45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64189" y="7227930"/>
            <a:ext cx="4229097" cy="30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CustomTkinter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6263" y="3275390"/>
            <a:ext cx="3274884" cy="3274884"/>
            <a:chOff x="0" y="0"/>
            <a:chExt cx="4366512" cy="43665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66514" cy="4366514"/>
            </a:xfrm>
            <a:custGeom>
              <a:avLst/>
              <a:gdLst/>
              <a:ahLst/>
              <a:cxnLst/>
              <a:rect r="r" b="b" t="t" l="l"/>
              <a:pathLst>
                <a:path h="4366514" w="4366514">
                  <a:moveTo>
                    <a:pt x="2183257" y="0"/>
                  </a:moveTo>
                  <a:cubicBezTo>
                    <a:pt x="977519" y="0"/>
                    <a:pt x="0" y="977519"/>
                    <a:pt x="0" y="2183257"/>
                  </a:cubicBezTo>
                  <a:cubicBezTo>
                    <a:pt x="0" y="3388995"/>
                    <a:pt x="977519" y="4366514"/>
                    <a:pt x="2183257" y="4366514"/>
                  </a:cubicBezTo>
                  <a:cubicBezTo>
                    <a:pt x="3388995" y="4366514"/>
                    <a:pt x="4366514" y="3388995"/>
                    <a:pt x="4366514" y="2183257"/>
                  </a:cubicBezTo>
                  <a:cubicBezTo>
                    <a:pt x="4366514" y="977519"/>
                    <a:pt x="3388995" y="0"/>
                    <a:pt x="2183257" y="0"/>
                  </a:cubicBezTo>
                  <a:close/>
                </a:path>
              </a:pathLst>
            </a:custGeom>
            <a:blipFill>
              <a:blip r:embed="rId4"/>
              <a:stretch>
                <a:fillRect l="-200" t="0" r="-20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979540" y="2928335"/>
            <a:ext cx="3746524" cy="3746524"/>
            <a:chOff x="0" y="0"/>
            <a:chExt cx="4995365" cy="4995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95418" cy="4995418"/>
            </a:xfrm>
            <a:custGeom>
              <a:avLst/>
              <a:gdLst/>
              <a:ahLst/>
              <a:cxnLst/>
              <a:rect r="r" b="b" t="t" l="l"/>
              <a:pathLst>
                <a:path h="4995418" w="4995418">
                  <a:moveTo>
                    <a:pt x="2497709" y="0"/>
                  </a:moveTo>
                  <a:cubicBezTo>
                    <a:pt x="1118235" y="0"/>
                    <a:pt x="0" y="1118235"/>
                    <a:pt x="0" y="2497709"/>
                  </a:cubicBezTo>
                  <a:cubicBezTo>
                    <a:pt x="0" y="3877183"/>
                    <a:pt x="1118235" y="4995418"/>
                    <a:pt x="2497709" y="4995418"/>
                  </a:cubicBezTo>
                  <a:cubicBezTo>
                    <a:pt x="3877183" y="4995418"/>
                    <a:pt x="4995418" y="3877183"/>
                    <a:pt x="4995418" y="2497709"/>
                  </a:cubicBezTo>
                  <a:cubicBezTo>
                    <a:pt x="4995418" y="1118235"/>
                    <a:pt x="3877056" y="0"/>
                    <a:pt x="249770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1" b="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05475" y="3036706"/>
            <a:ext cx="3746524" cy="3746524"/>
            <a:chOff x="0" y="0"/>
            <a:chExt cx="4995365" cy="49953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95418" cy="4995418"/>
            </a:xfrm>
            <a:custGeom>
              <a:avLst/>
              <a:gdLst/>
              <a:ahLst/>
              <a:cxnLst/>
              <a:rect r="r" b="b" t="t" l="l"/>
              <a:pathLst>
                <a:path h="4995418" w="4995418">
                  <a:moveTo>
                    <a:pt x="2497709" y="0"/>
                  </a:moveTo>
                  <a:cubicBezTo>
                    <a:pt x="1118235" y="0"/>
                    <a:pt x="0" y="1118235"/>
                    <a:pt x="0" y="2497709"/>
                  </a:cubicBezTo>
                  <a:cubicBezTo>
                    <a:pt x="0" y="3877183"/>
                    <a:pt x="1118235" y="4995418"/>
                    <a:pt x="2497709" y="4995418"/>
                  </a:cubicBezTo>
                  <a:cubicBezTo>
                    <a:pt x="3877183" y="4995418"/>
                    <a:pt x="4995418" y="3877183"/>
                    <a:pt x="4995418" y="2497709"/>
                  </a:cubicBezTo>
                  <a:cubicBezTo>
                    <a:pt x="4995418" y="1118235"/>
                    <a:pt x="3877056" y="0"/>
                    <a:pt x="2497709" y="0"/>
                  </a:cubicBezTo>
                  <a:close/>
                </a:path>
              </a:pathLst>
            </a:custGeom>
            <a:blipFill>
              <a:blip r:embed="rId6"/>
              <a:stretch>
                <a:fillRect l="-1600" t="0" r="-1599" b="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94935" y="7900995"/>
            <a:ext cx="3751991" cy="62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This is what brings M.E.R.LIN to life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414310" y="1045876"/>
            <a:ext cx="2944853" cy="5504399"/>
          </a:xfrm>
          <a:custGeom>
            <a:avLst/>
            <a:gdLst/>
            <a:ahLst/>
            <a:cxnLst/>
            <a:rect r="r" b="b" t="t" l="l"/>
            <a:pathLst>
              <a:path h="5504399" w="2944853">
                <a:moveTo>
                  <a:pt x="0" y="0"/>
                </a:moveTo>
                <a:lnTo>
                  <a:pt x="2944853" y="0"/>
                </a:lnTo>
                <a:lnTo>
                  <a:pt x="2944853" y="5504399"/>
                </a:lnTo>
                <a:lnTo>
                  <a:pt x="0" y="5504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7" t="0" r="-37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972855" y="473569"/>
            <a:ext cx="2520968" cy="4712090"/>
          </a:xfrm>
          <a:custGeom>
            <a:avLst/>
            <a:gdLst/>
            <a:ahLst/>
            <a:cxnLst/>
            <a:rect r="r" b="b" t="t" l="l"/>
            <a:pathLst>
              <a:path h="4712090" w="2520968">
                <a:moveTo>
                  <a:pt x="0" y="0"/>
                </a:moveTo>
                <a:lnTo>
                  <a:pt x="2520968" y="0"/>
                </a:lnTo>
                <a:lnTo>
                  <a:pt x="2520968" y="4712090"/>
                </a:lnTo>
                <a:lnTo>
                  <a:pt x="0" y="4712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67" r="0" b="-6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5503339" y="1221942"/>
            <a:ext cx="7315200" cy="966216"/>
          </a:xfrm>
          <a:custGeom>
            <a:avLst/>
            <a:gdLst/>
            <a:ahLst/>
            <a:cxnLst/>
            <a:rect r="r" b="b" t="t" l="l"/>
            <a:pathLst>
              <a:path h="966216" w="7315200">
                <a:moveTo>
                  <a:pt x="0" y="966216"/>
                </a:moveTo>
                <a:lnTo>
                  <a:pt x="7315200" y="966216"/>
                </a:lnTo>
                <a:lnTo>
                  <a:pt x="7315200" y="0"/>
                </a:lnTo>
                <a:lnTo>
                  <a:pt x="0" y="0"/>
                </a:lnTo>
                <a:lnTo>
                  <a:pt x="0" y="96621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76" r="0" b="-276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040029" y="302104"/>
            <a:ext cx="1848184" cy="668981"/>
            <a:chOff x="0" y="0"/>
            <a:chExt cx="2464245" cy="891975"/>
          </a:xfrm>
        </p:grpSpPr>
        <p:sp>
          <p:nvSpPr>
            <p:cNvPr name="Freeform 20" id="20" descr="Ícone  Descrição gerada automaticamente"/>
            <p:cNvSpPr/>
            <p:nvPr/>
          </p:nvSpPr>
          <p:spPr>
            <a:xfrm flipH="false" flipV="false" rot="0">
              <a:off x="0" y="0"/>
              <a:ext cx="2464308" cy="891921"/>
            </a:xfrm>
            <a:custGeom>
              <a:avLst/>
              <a:gdLst/>
              <a:ahLst/>
              <a:cxnLst/>
              <a:rect r="r" b="b" t="t" l="l"/>
              <a:pathLst>
                <a:path h="891921" w="2464308">
                  <a:moveTo>
                    <a:pt x="0" y="0"/>
                  </a:moveTo>
                  <a:lnTo>
                    <a:pt x="2464308" y="0"/>
                  </a:lnTo>
                  <a:lnTo>
                    <a:pt x="2464308" y="891921"/>
                  </a:lnTo>
                  <a:lnTo>
                    <a:pt x="0" y="891921"/>
                  </a:lnTo>
                  <a:close/>
                </a:path>
              </a:pathLst>
            </a:custGeom>
            <a:blipFill>
              <a:blip r:embed="rId11"/>
              <a:stretch>
                <a:fillRect l="0" t="-6560" r="2" b="-6566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741481" y="7792690"/>
            <a:ext cx="387761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The bridge between wanting to act and taking action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29435" y="7901061"/>
            <a:ext cx="376767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The friendly face of the system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2809" y="243256"/>
            <a:ext cx="4954494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GOVERNMENT OF</a:t>
            </a: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THE STATE OF SÃO PAULO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665029" y="7092182"/>
            <a:ext cx="2470039" cy="574284"/>
          </a:xfrm>
          <a:custGeom>
            <a:avLst/>
            <a:gdLst/>
            <a:ahLst/>
            <a:cxnLst/>
            <a:rect r="r" b="b" t="t" l="l"/>
            <a:pathLst>
              <a:path h="574284" w="2470039">
                <a:moveTo>
                  <a:pt x="0" y="0"/>
                </a:moveTo>
                <a:lnTo>
                  <a:pt x="2470039" y="0"/>
                </a:lnTo>
                <a:lnTo>
                  <a:pt x="2470039" y="574284"/>
                </a:lnTo>
                <a:lnTo>
                  <a:pt x="0" y="57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4" r="0" b="-454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876941" y="7227930"/>
            <a:ext cx="4229097" cy="30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Shell Script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405022" y="3323501"/>
            <a:ext cx="3172935" cy="3172935"/>
            <a:chOff x="0" y="0"/>
            <a:chExt cx="4230580" cy="42305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30624" cy="4230624"/>
            </a:xfrm>
            <a:custGeom>
              <a:avLst/>
              <a:gdLst/>
              <a:ahLst/>
              <a:cxnLst/>
              <a:rect r="r" b="b" t="t" l="l"/>
              <a:pathLst>
                <a:path h="4230624" w="4230624">
                  <a:moveTo>
                    <a:pt x="0" y="0"/>
                  </a:moveTo>
                  <a:lnTo>
                    <a:pt x="4230624" y="0"/>
                  </a:lnTo>
                  <a:lnTo>
                    <a:pt x="4230624" y="4230624"/>
                  </a:lnTo>
                  <a:lnTo>
                    <a:pt x="0" y="4230624"/>
                  </a:lnTo>
                  <a:close/>
                </a:path>
              </a:pathLst>
            </a:custGeom>
            <a:blipFill>
              <a:blip r:embed="rId12"/>
              <a:stretch>
                <a:fillRect l="0" t="0" r="1" b="1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928734" y="7901061"/>
            <a:ext cx="394262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12529"/>
                </a:solidFill>
                <a:latin typeface="Verdana Pro"/>
                <a:ea typeface="Verdana Pro"/>
                <a:cs typeface="Verdana Pro"/>
                <a:sym typeface="Verdana Pro"/>
              </a:rPr>
              <a:t>The engineer behind the scenes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40029" y="302104"/>
            <a:ext cx="1848184" cy="668981"/>
            <a:chOff x="0" y="0"/>
            <a:chExt cx="2464245" cy="891975"/>
          </a:xfrm>
        </p:grpSpPr>
        <p:sp>
          <p:nvSpPr>
            <p:cNvPr name="Freeform 3" id="3" descr="Ícone  Descrição gerada automaticamente"/>
            <p:cNvSpPr/>
            <p:nvPr/>
          </p:nvSpPr>
          <p:spPr>
            <a:xfrm flipH="false" flipV="false" rot="0">
              <a:off x="0" y="0"/>
              <a:ext cx="2464308" cy="891921"/>
            </a:xfrm>
            <a:custGeom>
              <a:avLst/>
              <a:gdLst/>
              <a:ahLst/>
              <a:cxnLst/>
              <a:rect r="r" b="b" t="t" l="l"/>
              <a:pathLst>
                <a:path h="891921" w="2464308">
                  <a:moveTo>
                    <a:pt x="0" y="0"/>
                  </a:moveTo>
                  <a:lnTo>
                    <a:pt x="2464308" y="0"/>
                  </a:lnTo>
                  <a:lnTo>
                    <a:pt x="2464308" y="891921"/>
                  </a:lnTo>
                  <a:lnTo>
                    <a:pt x="0" y="891921"/>
                  </a:lnTo>
                  <a:close/>
                </a:path>
              </a:pathLst>
            </a:custGeom>
            <a:blipFill>
              <a:blip r:embed="rId2"/>
              <a:stretch>
                <a:fillRect l="0" t="-6560" r="2" b="-656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-485565">
            <a:off x="16483800" y="637076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26872" y="1035621"/>
            <a:ext cx="8710818" cy="8675819"/>
            <a:chOff x="0" y="0"/>
            <a:chExt cx="11614425" cy="115677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11204575" cy="11157839"/>
            </a:xfrm>
            <a:custGeom>
              <a:avLst/>
              <a:gdLst/>
              <a:ahLst/>
              <a:cxnLst/>
              <a:rect r="r" b="b" t="t" l="l"/>
              <a:pathLst>
                <a:path h="11157839" w="11204575">
                  <a:moveTo>
                    <a:pt x="0" y="0"/>
                  </a:moveTo>
                  <a:lnTo>
                    <a:pt x="11204575" y="0"/>
                  </a:lnTo>
                  <a:lnTo>
                    <a:pt x="11204575" y="11157839"/>
                  </a:lnTo>
                  <a:lnTo>
                    <a:pt x="0" y="11157839"/>
                  </a:lnTo>
                  <a:close/>
                </a:path>
              </a:pathLst>
            </a:custGeom>
            <a:blipFill>
              <a:blip r:embed="rId5"/>
              <a:stretch>
                <a:fillRect l="-96650" t="0" r="0" b="-367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68075" cy="11221339"/>
            </a:xfrm>
            <a:custGeom>
              <a:avLst/>
              <a:gdLst/>
              <a:ahLst/>
              <a:cxnLst/>
              <a:rect r="r" b="b" t="t" l="l"/>
              <a:pathLst>
                <a:path h="11221339" w="11268075">
                  <a:moveTo>
                    <a:pt x="31750" y="0"/>
                  </a:moveTo>
                  <a:lnTo>
                    <a:pt x="11236325" y="0"/>
                  </a:lnTo>
                  <a:cubicBezTo>
                    <a:pt x="11253851" y="0"/>
                    <a:pt x="11268075" y="14224"/>
                    <a:pt x="11268075" y="31750"/>
                  </a:cubicBezTo>
                  <a:lnTo>
                    <a:pt x="11268075" y="11189589"/>
                  </a:lnTo>
                  <a:cubicBezTo>
                    <a:pt x="11268075" y="11207115"/>
                    <a:pt x="11253851" y="11221339"/>
                    <a:pt x="11236325" y="11221339"/>
                  </a:cubicBezTo>
                  <a:lnTo>
                    <a:pt x="31750" y="11221339"/>
                  </a:lnTo>
                  <a:cubicBezTo>
                    <a:pt x="14224" y="11221339"/>
                    <a:pt x="0" y="11207115"/>
                    <a:pt x="0" y="11189589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moveTo>
                    <a:pt x="31750" y="63500"/>
                  </a:moveTo>
                  <a:lnTo>
                    <a:pt x="31750" y="31750"/>
                  </a:lnTo>
                  <a:lnTo>
                    <a:pt x="63500" y="31750"/>
                  </a:lnTo>
                  <a:lnTo>
                    <a:pt x="63500" y="11189589"/>
                  </a:lnTo>
                  <a:lnTo>
                    <a:pt x="31750" y="11189589"/>
                  </a:lnTo>
                  <a:lnTo>
                    <a:pt x="31750" y="11157839"/>
                  </a:lnTo>
                  <a:lnTo>
                    <a:pt x="11236325" y="11157839"/>
                  </a:lnTo>
                  <a:lnTo>
                    <a:pt x="11236325" y="11189589"/>
                  </a:lnTo>
                  <a:lnTo>
                    <a:pt x="11204575" y="11189589"/>
                  </a:lnTo>
                  <a:lnTo>
                    <a:pt x="11204575" y="31750"/>
                  </a:lnTo>
                  <a:lnTo>
                    <a:pt x="11236325" y="31750"/>
                  </a:lnTo>
                  <a:lnTo>
                    <a:pt x="11236325" y="63500"/>
                  </a:lnTo>
                  <a:lnTo>
                    <a:pt x="31750" y="63500"/>
                  </a:lnTo>
                  <a:close/>
                </a:path>
              </a:pathLst>
            </a:custGeom>
            <a:solidFill>
              <a:srgbClr val="C58ADE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756866" y="9713131"/>
            <a:ext cx="3283163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Source </a:t>
            </a:r>
            <a:r>
              <a:rPr lang="en-US" sz="15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:</a:t>
            </a:r>
            <a:r>
              <a:rPr lang="en-US" sz="1500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Xbox/Microsoft, 2025.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6318" y="1205992"/>
            <a:ext cx="556964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true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EXPECTED RESULTS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98469" y="3003375"/>
            <a:ext cx="6022504" cy="188203"/>
          </a:xfrm>
          <a:custGeom>
            <a:avLst/>
            <a:gdLst/>
            <a:ahLst/>
            <a:cxnLst/>
            <a:rect r="r" b="b" t="t" l="l"/>
            <a:pathLst>
              <a:path h="188203" w="6022504">
                <a:moveTo>
                  <a:pt x="0" y="0"/>
                </a:moveTo>
                <a:lnTo>
                  <a:pt x="6022504" y="0"/>
                </a:lnTo>
                <a:lnTo>
                  <a:pt x="6022504" y="188203"/>
                </a:lnTo>
                <a:lnTo>
                  <a:pt x="0" y="188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135" r="0" b="-813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2809" y="243256"/>
            <a:ext cx="4954494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GOVERNMENT OF</a:t>
            </a: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THE STATE OF SÃO PAULO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7409" y="3925003"/>
            <a:ext cx="8508505" cy="35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78"/>
              </a:lnSpc>
              <a:spcBef>
                <a:spcPct val="0"/>
              </a:spcBef>
            </a:pPr>
            <a:r>
              <a:rPr lang="en-US" sz="2400" spc="96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C</a:t>
            </a:r>
            <a:r>
              <a:rPr lang="en-US" sz="2400" spc="96" strike="noStrike" u="none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apable to promote inclusion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7409" y="5284913"/>
            <a:ext cx="8508505" cy="35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spc="96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The</a:t>
            </a:r>
            <a:r>
              <a:rPr lang="en-US" sz="2400" spc="96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 software will allow essential tasks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7409" y="6408592"/>
            <a:ext cx="8303834" cy="71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spc="96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It </a:t>
            </a:r>
            <a:r>
              <a:rPr lang="en-US" sz="2400" spc="96">
                <a:solidFill>
                  <a:srgbClr val="000000"/>
                </a:solidFill>
                <a:latin typeface="Verdana Pro"/>
                <a:ea typeface="Verdana Pro"/>
                <a:cs typeface="Verdana Pro"/>
                <a:sym typeface="Verdana Pro"/>
              </a:rPr>
              <a:t>also provides a customizable and intuitive interface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16318" y="3950908"/>
            <a:ext cx="339157" cy="291251"/>
          </a:xfrm>
          <a:custGeom>
            <a:avLst/>
            <a:gdLst/>
            <a:ahLst/>
            <a:cxnLst/>
            <a:rect r="r" b="b" t="t" l="l"/>
            <a:pathLst>
              <a:path h="291251" w="339157">
                <a:moveTo>
                  <a:pt x="0" y="0"/>
                </a:moveTo>
                <a:lnTo>
                  <a:pt x="339157" y="0"/>
                </a:lnTo>
                <a:lnTo>
                  <a:pt x="339157" y="291251"/>
                </a:lnTo>
                <a:lnTo>
                  <a:pt x="0" y="291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7" r="0" b="-13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6318" y="5283198"/>
            <a:ext cx="339157" cy="291251"/>
          </a:xfrm>
          <a:custGeom>
            <a:avLst/>
            <a:gdLst/>
            <a:ahLst/>
            <a:cxnLst/>
            <a:rect r="r" b="b" t="t" l="l"/>
            <a:pathLst>
              <a:path h="291251" w="339157">
                <a:moveTo>
                  <a:pt x="0" y="0"/>
                </a:moveTo>
                <a:lnTo>
                  <a:pt x="339157" y="0"/>
                </a:lnTo>
                <a:lnTo>
                  <a:pt x="339157" y="291251"/>
                </a:lnTo>
                <a:lnTo>
                  <a:pt x="0" y="291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7" r="0" b="-13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6318" y="6615488"/>
            <a:ext cx="339157" cy="291251"/>
          </a:xfrm>
          <a:custGeom>
            <a:avLst/>
            <a:gdLst/>
            <a:ahLst/>
            <a:cxnLst/>
            <a:rect r="r" b="b" t="t" l="l"/>
            <a:pathLst>
              <a:path h="291251" w="339157">
                <a:moveTo>
                  <a:pt x="0" y="0"/>
                </a:moveTo>
                <a:lnTo>
                  <a:pt x="339157" y="0"/>
                </a:lnTo>
                <a:lnTo>
                  <a:pt x="339157" y="291251"/>
                </a:lnTo>
                <a:lnTo>
                  <a:pt x="0" y="291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7" r="0" b="-13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40029" y="302104"/>
            <a:ext cx="1848184" cy="668981"/>
            <a:chOff x="0" y="0"/>
            <a:chExt cx="2464245" cy="891975"/>
          </a:xfrm>
        </p:grpSpPr>
        <p:sp>
          <p:nvSpPr>
            <p:cNvPr name="Freeform 3" id="3" descr="Ícone  Descrição gerada automaticamente"/>
            <p:cNvSpPr/>
            <p:nvPr/>
          </p:nvSpPr>
          <p:spPr>
            <a:xfrm flipH="false" flipV="false" rot="0">
              <a:off x="0" y="0"/>
              <a:ext cx="2464308" cy="891921"/>
            </a:xfrm>
            <a:custGeom>
              <a:avLst/>
              <a:gdLst/>
              <a:ahLst/>
              <a:cxnLst/>
              <a:rect r="r" b="b" t="t" l="l"/>
              <a:pathLst>
                <a:path h="891921" w="2464308">
                  <a:moveTo>
                    <a:pt x="0" y="0"/>
                  </a:moveTo>
                  <a:lnTo>
                    <a:pt x="2464308" y="0"/>
                  </a:lnTo>
                  <a:lnTo>
                    <a:pt x="2464308" y="891921"/>
                  </a:lnTo>
                  <a:lnTo>
                    <a:pt x="0" y="891921"/>
                  </a:lnTo>
                  <a:close/>
                </a:path>
              </a:pathLst>
            </a:custGeom>
            <a:blipFill>
              <a:blip r:embed="rId2"/>
              <a:stretch>
                <a:fillRect l="0" t="-6560" r="2" b="-656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140522" y="1733085"/>
            <a:ext cx="8548427" cy="267138"/>
          </a:xfrm>
          <a:custGeom>
            <a:avLst/>
            <a:gdLst/>
            <a:ahLst/>
            <a:cxnLst/>
            <a:rect r="r" b="b" t="t" l="l"/>
            <a:pathLst>
              <a:path h="267138" w="8548427">
                <a:moveTo>
                  <a:pt x="0" y="0"/>
                </a:moveTo>
                <a:lnTo>
                  <a:pt x="8548427" y="0"/>
                </a:lnTo>
                <a:lnTo>
                  <a:pt x="8548427" y="267138"/>
                </a:lnTo>
                <a:lnTo>
                  <a:pt x="0" y="267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797" r="0" b="-8797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85565">
            <a:off x="16678684" y="709461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1493" y="1995988"/>
            <a:ext cx="2520968" cy="4712090"/>
          </a:xfrm>
          <a:custGeom>
            <a:avLst/>
            <a:gdLst/>
            <a:ahLst/>
            <a:cxnLst/>
            <a:rect r="r" b="b" t="t" l="l"/>
            <a:pathLst>
              <a:path h="4712090" w="2520968">
                <a:moveTo>
                  <a:pt x="0" y="0"/>
                </a:moveTo>
                <a:lnTo>
                  <a:pt x="2520968" y="0"/>
                </a:lnTo>
                <a:lnTo>
                  <a:pt x="2520968" y="4712090"/>
                </a:lnTo>
                <a:lnTo>
                  <a:pt x="0" y="4712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67" r="0" b="-67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376689" y="2327168"/>
            <a:ext cx="13534623" cy="7613225"/>
          </a:xfrm>
          <a:prstGeom prst="rect">
            <a:avLst/>
          </a:prstGeom>
          <a:ln w="19050" cap="sq">
            <a:solidFill>
              <a:srgbClr val="C58ADE"/>
            </a:solidFill>
            <a:prstDash val="solid"/>
          </a:ln>
        </p:spPr>
      </p:pic>
      <p:sp>
        <p:nvSpPr>
          <p:cNvPr name="TextBox 8" id="8"/>
          <p:cNvSpPr txBox="true"/>
          <p:nvPr/>
        </p:nvSpPr>
        <p:spPr>
          <a:xfrm rot="0">
            <a:off x="322809" y="243256"/>
            <a:ext cx="4954494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GOVERNMENT OF</a:t>
            </a:r>
            <a:r>
              <a:rPr lang="en-US" b="true" sz="15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 THE STATE OF SÃO PAULO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08989" y="209085"/>
            <a:ext cx="8811492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000000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OBJECT DEMONSTRATION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DAGu-4RRksw</dc:identifier>
  <dcterms:modified xsi:type="dcterms:W3CDTF">2011-08-01T06:04:30Z</dcterms:modified>
  <cp:revision>1</cp:revision>
  <dc:title>English Pitch M.E.R.LIN</dc:title>
</cp:coreProperties>
</file>